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5143500" cx="9144000"/>
  <p:notesSz cx="6858000" cy="9144000"/>
  <p:embeddedFontLst>
    <p:embeddedFont>
      <p:font typeface="Roboto"/>
      <p:regular r:id="rId34"/>
      <p:bold r:id="rId35"/>
      <p:italic r:id="rId36"/>
      <p:boldItalic r:id="rId37"/>
    </p:embeddedFont>
    <p:embeddedFont>
      <p:font typeface="Montserrat"/>
      <p:regular r:id="rId38"/>
      <p:bold r:id="rId39"/>
      <p:italic r:id="rId40"/>
      <p:boldItalic r:id="rId41"/>
    </p:embeddedFont>
    <p:embeddedFont>
      <p:font typeface="Poppins"/>
      <p:regular r:id="rId42"/>
      <p:bold r:id="rId43"/>
      <p:italic r:id="rId44"/>
      <p:boldItalic r:id="rId45"/>
    </p:embeddedFont>
    <p:embeddedFont>
      <p:font typeface="Corbel"/>
      <p:regular r:id="rId46"/>
      <p:bold r:id="rId47"/>
      <p:italic r:id="rId48"/>
      <p:boldItalic r:id="rId49"/>
    </p:embeddedFont>
    <p:embeddedFont>
      <p:font typeface="Montserrat ExtraBold"/>
      <p:bold r:id="rId50"/>
      <p:boldItalic r:id="rId51"/>
    </p:embeddedFont>
    <p:embeddedFont>
      <p:font typeface="Open Sans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italic.fntdata"/><Relationship Id="rId42" Type="http://schemas.openxmlformats.org/officeDocument/2006/relationships/font" Target="fonts/Poppins-regular.fntdata"/><Relationship Id="rId41" Type="http://schemas.openxmlformats.org/officeDocument/2006/relationships/font" Target="fonts/Montserrat-boldItalic.fntdata"/><Relationship Id="rId44" Type="http://schemas.openxmlformats.org/officeDocument/2006/relationships/font" Target="fonts/Poppins-italic.fntdata"/><Relationship Id="rId43" Type="http://schemas.openxmlformats.org/officeDocument/2006/relationships/font" Target="fonts/Poppins-bold.fntdata"/><Relationship Id="rId46" Type="http://schemas.openxmlformats.org/officeDocument/2006/relationships/font" Target="fonts/Corbel-regular.fntdata"/><Relationship Id="rId45" Type="http://schemas.openxmlformats.org/officeDocument/2006/relationships/font" Target="fonts/Poppi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Corbel-italic.fntdata"/><Relationship Id="rId47" Type="http://schemas.openxmlformats.org/officeDocument/2006/relationships/font" Target="fonts/Corbel-bold.fntdata"/><Relationship Id="rId49" Type="http://schemas.openxmlformats.org/officeDocument/2006/relationships/font" Target="fonts/Corbel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font" Target="fonts/Roboto-bold.fntdata"/><Relationship Id="rId34" Type="http://schemas.openxmlformats.org/officeDocument/2006/relationships/font" Target="fonts/Roboto-regular.fntdata"/><Relationship Id="rId37" Type="http://schemas.openxmlformats.org/officeDocument/2006/relationships/font" Target="fonts/Roboto-boldItalic.fntdata"/><Relationship Id="rId36" Type="http://schemas.openxmlformats.org/officeDocument/2006/relationships/font" Target="fonts/Roboto-italic.fntdata"/><Relationship Id="rId39" Type="http://schemas.openxmlformats.org/officeDocument/2006/relationships/font" Target="fonts/Montserrat-bold.fntdata"/><Relationship Id="rId38" Type="http://schemas.openxmlformats.org/officeDocument/2006/relationships/font" Target="fonts/Montserrat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MontserratExtraBold-boldItalic.fntdata"/><Relationship Id="rId50" Type="http://schemas.openxmlformats.org/officeDocument/2006/relationships/font" Target="fonts/MontserratExtraBold-bold.fntdata"/><Relationship Id="rId53" Type="http://schemas.openxmlformats.org/officeDocument/2006/relationships/font" Target="fonts/OpenSans-bold.fntdata"/><Relationship Id="rId52" Type="http://schemas.openxmlformats.org/officeDocument/2006/relationships/font" Target="fonts/OpenSans-regular.fntdata"/><Relationship Id="rId11" Type="http://schemas.openxmlformats.org/officeDocument/2006/relationships/slide" Target="slides/slide7.xml"/><Relationship Id="rId55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54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png>
</file>

<file path=ppt/media/image13.pn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" name="Google Shape;3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ec714ac996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ec714ac996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10276eef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410276eef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ec714ac996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ec714ac996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ec714ac996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ec714ac996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ecdf0fff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ecdf0fff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c714ac996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ec714ac996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ec714ac996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ec714ac996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38494552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38494552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ec714ac996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ec714ac996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beb3001018_0_8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beb3001018_0_8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2e80126bc6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2e80126bc6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ecdf0fff9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ecdf0fff9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422c095fb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422c095fb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db1e9f5eb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db1e9f5eb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ready for: Constellation, Membership dues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4fedd78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4fedd78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70a48fb43d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70a48fb43d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db1e9f5eb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db1e9f5eb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ecb90fd34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ecb90fd34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ecb90fd34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ecb90fd34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cb90fd34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ecb90fd34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ecb90fd34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ecb90fd34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End goal have funders for area introduce NGO ISAC to grantees with benefits of collaboration clear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THE AUDIENCE FOR ENABLING THIS TRANSFORMATION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db1e9f5e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2db1e9f5e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70a48fb43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70a48fb43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ec714ac99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ec714ac99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70a48fb4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70a48fb4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80126bc6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80126bc6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422c095fb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422c095fb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44a72cfc2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44a72cfc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4567300"/>
            <a:ext cx="9144000" cy="644700"/>
          </a:xfrm>
          <a:prstGeom prst="rect">
            <a:avLst/>
          </a:prstGeom>
          <a:solidFill>
            <a:srgbClr val="099B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38761D"/>
                </a:solidFill>
                <a:latin typeface="Corbel"/>
                <a:ea typeface="Corbel"/>
                <a:cs typeface="Corbel"/>
                <a:sym typeface="Corbel"/>
              </a:rPr>
              <a:t>TLP GREEN</a:t>
            </a:r>
            <a:endParaRPr b="0" i="0" sz="1400" u="none" cap="none" strike="noStrike">
              <a:solidFill>
                <a:srgbClr val="38761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" name="Google Shape;10;p2"/>
          <p:cNvSpPr txBox="1"/>
          <p:nvPr/>
        </p:nvSpPr>
        <p:spPr>
          <a:xfrm>
            <a:off x="8380198" y="4669148"/>
            <a:ext cx="7095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rgbClr val="2C2C2C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  <a:endParaRPr sz="1200">
              <a:solidFill>
                <a:srgbClr val="2C2C2C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0" y="0"/>
            <a:ext cx="9144000" cy="141300"/>
          </a:xfrm>
          <a:prstGeom prst="rect">
            <a:avLst/>
          </a:prstGeom>
          <a:solidFill>
            <a:srgbClr val="099B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A group of people in a shield&#10;&#10;Description automatically generated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329" y="4169344"/>
            <a:ext cx="886452" cy="884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n=-n-done" type="twoColTx">
  <p:cSld name="TITLE_AND_TWO_COLUMNS">
    <p:bg>
      <p:bgPr>
        <a:solidFill>
          <a:srgbClr val="F3F3F3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4567300"/>
            <a:ext cx="9144000" cy="644700"/>
          </a:xfrm>
          <a:prstGeom prst="rect">
            <a:avLst/>
          </a:prstGeom>
          <a:solidFill>
            <a:srgbClr val="099B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38761D"/>
                </a:solidFill>
                <a:latin typeface="Corbel"/>
                <a:ea typeface="Corbel"/>
                <a:cs typeface="Corbel"/>
                <a:sym typeface="Corbel"/>
              </a:rPr>
              <a:t>TLP GREEN</a:t>
            </a:r>
            <a:endParaRPr b="0" i="0" sz="1400" u="none" cap="none" strike="noStrike">
              <a:solidFill>
                <a:srgbClr val="38761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body"/>
          </p:nvPr>
        </p:nvSpPr>
        <p:spPr>
          <a:xfrm>
            <a:off x="707725" y="887075"/>
            <a:ext cx="8045400" cy="38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2" type="body"/>
          </p:nvPr>
        </p:nvSpPr>
        <p:spPr>
          <a:xfrm>
            <a:off x="5611975" y="1018900"/>
            <a:ext cx="3475500" cy="40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/>
          <p:nvPr/>
        </p:nvSpPr>
        <p:spPr>
          <a:xfrm>
            <a:off x="0" y="0"/>
            <a:ext cx="9144000" cy="141300"/>
          </a:xfrm>
          <a:prstGeom prst="rect">
            <a:avLst/>
          </a:prstGeom>
          <a:solidFill>
            <a:srgbClr val="099B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A group of people in a shield&#10;&#10;Description automatically generated"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329" y="4169344"/>
            <a:ext cx="886452" cy="884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- really">
  <p:cSld name="TITLE_AND_TWO_COLUMNS_1">
    <p:bg>
      <p:bgPr>
        <a:solidFill>
          <a:srgbClr val="F3F3F3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4567300"/>
            <a:ext cx="9144000" cy="644700"/>
          </a:xfrm>
          <a:prstGeom prst="rect">
            <a:avLst/>
          </a:prstGeom>
          <a:solidFill>
            <a:srgbClr val="099B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38761D"/>
                </a:solidFill>
                <a:latin typeface="Corbel"/>
                <a:ea typeface="Corbel"/>
                <a:cs typeface="Corbel"/>
                <a:sym typeface="Corbel"/>
              </a:rPr>
              <a:t>TLP GREEN</a:t>
            </a:r>
            <a:endParaRPr b="0" i="0" sz="1400" u="none" cap="none" strike="noStrike">
              <a:solidFill>
                <a:srgbClr val="38761D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4"/>
          <p:cNvSpPr/>
          <p:nvPr/>
        </p:nvSpPr>
        <p:spPr>
          <a:xfrm>
            <a:off x="0" y="0"/>
            <a:ext cx="9144000" cy="141300"/>
          </a:xfrm>
          <a:prstGeom prst="rect">
            <a:avLst/>
          </a:prstGeom>
          <a:solidFill>
            <a:srgbClr val="099B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descr="A group of people in a shield&#10;&#10;Description automatically generated" id="27" name="Google Shape;2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6329" y="4169344"/>
            <a:ext cx="886452" cy="884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rotWithShape="0" algn="bl" dir="5400000" dist="19050">
              <a:srgbClr val="76A5AF">
                <a:alpha val="88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3F3F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Montserrat ExtraBold"/>
              <a:buNone/>
              <a:defRPr sz="2800">
                <a:solidFill>
                  <a:schemeClr val="accent6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"/>
              <a:buChar char="●"/>
              <a:defRPr sz="18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○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■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●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○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■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●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Montserrat"/>
              <a:buChar char="○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Montserrat"/>
              <a:buChar char="■"/>
              <a:defRPr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hyperlink" Target="https://www.ngoisac.org/" TargetMode="External"/><Relationship Id="rId5" Type="http://schemas.openxmlformats.org/officeDocument/2006/relationships/hyperlink" Target="mailto:membership@ngoisac.org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nist.gov/blogs/taking-measure/zero-trust-cybersecurity-never-trust-always-verify" TargetMode="External"/><Relationship Id="rId4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nist.gov/blogs/taking-measure/zero-trust-cybersecurity-never-trust-always-verify" TargetMode="External"/><Relationship Id="rId4" Type="http://schemas.openxmlformats.org/officeDocument/2006/relationships/image" Target="../media/image5.jpg"/><Relationship Id="rId5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cs.google.com/document/d/1-x1d9U3bSYqNIXE22xKJWKAJArF8Z3lKWXzqZ0UBAbk/edit?tab=t.0" TargetMode="External"/><Relationship Id="rId4" Type="http://schemas.openxmlformats.org/officeDocument/2006/relationships/hyperlink" Target="https://docs.google.com/document/d/1-x1d9U3bSYqNIXE22xKJWKAJArF8Z3lKWXzqZ0UBAbk/edit?tab=t.0" TargetMode="External"/><Relationship Id="rId5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learn.microsoft.com/en-us/defender-xdr/microsoft-secure-score-improvement-actions#check-your-current-score" TargetMode="External"/><Relationship Id="rId4" Type="http://schemas.openxmlformats.org/officeDocument/2006/relationships/hyperlink" Target="https://myaccount.google.com/security-checkup?pli=1" TargetMode="External"/><Relationship Id="rId5" Type="http://schemas.openxmlformats.org/officeDocument/2006/relationships/hyperlink" Target="https://gatlabs.com/products/gat/" TargetMode="External"/><Relationship Id="rId6" Type="http://schemas.openxmlformats.org/officeDocument/2006/relationships/hyperlink" Target="https://support.google.com/a/answer/6280516?hl=en" TargetMode="External"/><Relationship Id="rId7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ekransystem.com/en/blog/user-access-review" TargetMode="External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Relationship Id="rId4" Type="http://schemas.openxmlformats.org/officeDocument/2006/relationships/hyperlink" Target="mailto:igottesman@ngoisac.org" TargetMode="External"/><Relationship Id="rId5" Type="http://schemas.openxmlformats.org/officeDocument/2006/relationships/hyperlink" Target="https://www.ngoisac.org/" TargetMode="External"/><Relationship Id="rId6" Type="http://schemas.openxmlformats.org/officeDocument/2006/relationships/hyperlink" Target="mailto:membership@ngoisac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hyperlink" Target="mailto:igottesman@ngoisac.org" TargetMode="External"/><Relationship Id="rId4" Type="http://schemas.openxmlformats.org/officeDocument/2006/relationships/hyperlink" Target="https://www.ngoisac.org/" TargetMode="External"/><Relationship Id="rId5" Type="http://schemas.openxmlformats.org/officeDocument/2006/relationships/hyperlink" Target="mailto:membership@ngoisac.org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google.com/spreadsheets/d/1iMPDCJ4JuK84xRPQnT8fvxqCSwC-clL-nWd0X_yPmuo/edit?gid=0#gid=0" TargetMode="External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paloaltonetworks.com/cyberpedia/what-is-the-principle-of-least-privilege" TargetMode="External"/><Relationship Id="rId4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src.nist.gov/glossary/term/separation_of_duty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gif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10.gif"/><Relationship Id="rId5" Type="http://schemas.openxmlformats.org/officeDocument/2006/relationships/image" Target="../media/image3.png"/><Relationship Id="rId6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rotWithShape="0" algn="bl" dir="8760000" dist="19050">
              <a:srgbClr val="76A5AF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NGO-ISAC</a:t>
            </a:r>
            <a:endParaRPr/>
          </a:p>
        </p:txBody>
      </p:sp>
      <p:sp>
        <p:nvSpPr>
          <p:cNvPr id="39" name="Google Shape;39;p7"/>
          <p:cNvSpPr txBox="1"/>
          <p:nvPr>
            <p:ph type="ctrTitle"/>
          </p:nvPr>
        </p:nvSpPr>
        <p:spPr>
          <a:xfrm>
            <a:off x="1251650" y="2391450"/>
            <a:ext cx="7054200" cy="821400"/>
          </a:xfrm>
          <a:prstGeom prst="rect">
            <a:avLst/>
          </a:prstGeom>
          <a:effectLst>
            <a:outerShdw blurRad="100013" rotWithShape="0" algn="bl" dir="8460000" dist="19050">
              <a:srgbClr val="76A5AF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User Access Control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0" name="Google Shape;40;p7"/>
          <p:cNvPicPr preferRelativeResize="0"/>
          <p:nvPr/>
        </p:nvPicPr>
        <p:blipFill rotWithShape="1">
          <a:blip r:embed="rId3">
            <a:alphaModFix/>
          </a:blip>
          <a:srcRect b="24653" l="0" r="0" t="0"/>
          <a:stretch/>
        </p:blipFill>
        <p:spPr>
          <a:xfrm>
            <a:off x="3382350" y="133100"/>
            <a:ext cx="2379300" cy="1787424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7"/>
          <p:cNvSpPr txBox="1"/>
          <p:nvPr>
            <p:ph idx="1" type="subTitle"/>
          </p:nvPr>
        </p:nvSpPr>
        <p:spPr>
          <a:xfrm>
            <a:off x="2662500" y="3272450"/>
            <a:ext cx="39402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https://www.ngoisac.org/</a:t>
            </a:r>
            <a:br>
              <a:rPr lang="en" sz="1100"/>
            </a:br>
            <a:r>
              <a:rPr lang="en" sz="1100" u="sng">
                <a:solidFill>
                  <a:schemeClr val="hlink"/>
                </a:solidFill>
                <a:hlinkClick r:id="rId5"/>
              </a:rPr>
              <a:t>membership@ngoisac.org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 Trust the gold standard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549300" y="717400"/>
            <a:ext cx="49470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Explicitly</a:t>
            </a:r>
            <a:r>
              <a:rPr lang="en"/>
              <a:t> authorize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each resource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Segmentation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Blast radius control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Multiple authentication checks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Policy enforcement points(PEP)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NIST</a:t>
            </a:r>
            <a:r>
              <a:rPr lang="en"/>
              <a:t>  - Zero trust </a:t>
            </a:r>
            <a:r>
              <a:rPr lang="en"/>
              <a:t>network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 rotWithShape="1">
          <a:blip r:embed="rId4">
            <a:alphaModFix/>
          </a:blip>
          <a:srcRect b="0" l="24381" r="24386" t="0"/>
          <a:stretch/>
        </p:blipFill>
        <p:spPr>
          <a:xfrm>
            <a:off x="5691950" y="776548"/>
            <a:ext cx="3452050" cy="379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Zero Trust the gold standard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549300" y="717400"/>
            <a:ext cx="49470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Never trust always verify.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/>
              <a:t>Users and devices should not be trusted by default, even if they are connected to a permissioned network such as a corporate LAN or device and even if they were previously verified. </a:t>
            </a:r>
            <a:r>
              <a:rPr b="1" lang="en" u="sng">
                <a:solidFill>
                  <a:schemeClr val="hlink"/>
                </a:solidFill>
                <a:hlinkClick r:id="rId3"/>
              </a:rPr>
              <a:t>NIST</a:t>
            </a:r>
            <a:r>
              <a:rPr b="1" lang="en"/>
              <a:t> </a:t>
            </a:r>
            <a:endParaRPr b="1"/>
          </a:p>
        </p:txBody>
      </p:sp>
      <p:pic>
        <p:nvPicPr>
          <p:cNvPr id="118" name="Google Shape;118;p17"/>
          <p:cNvPicPr preferRelativeResize="0"/>
          <p:nvPr/>
        </p:nvPicPr>
        <p:blipFill rotWithShape="1">
          <a:blip r:embed="rId4">
            <a:alphaModFix/>
          </a:blip>
          <a:srcRect b="0" l="24381" r="24386" t="0"/>
          <a:stretch/>
        </p:blipFill>
        <p:spPr>
          <a:xfrm>
            <a:off x="5691950" y="776548"/>
            <a:ext cx="3452050" cy="3790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7" title="shill.jpe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170401"/>
            <a:ext cx="9143999" cy="2802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Types of UAC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Discretionary Access Control (DAC) (works with smaller orgs)- </a:t>
            </a:r>
            <a:r>
              <a:rPr lang="en" sz="1600">
                <a:solidFill>
                  <a:schemeClr val="dk1"/>
                </a:solidFill>
              </a:rPr>
              <a:t>provides access rights depending upon the rules already set by the administrators.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Role Based </a:t>
            </a:r>
            <a:r>
              <a:rPr b="1" lang="en" sz="1600"/>
              <a:t>Access</a:t>
            </a:r>
            <a:r>
              <a:rPr b="1" lang="en" sz="1600"/>
              <a:t> Control (RBAC) (most common)- </a:t>
            </a:r>
            <a:r>
              <a:rPr lang="en" sz="1600"/>
              <a:t>A model to give access based on the organizational roles, rather than considering a single user account within a company. 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Attribute-Based Access Control (ABAC)- </a:t>
            </a:r>
            <a:r>
              <a:rPr lang="en" sz="1600"/>
              <a:t>A complex strategy that applies a multitude of attributes to both users and resources. While it is more complicated than RBAC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Time locks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Proximity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Hardware keys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26" name="Google Shape;126;p18"/>
          <p:cNvPicPr preferRelativeResize="0"/>
          <p:nvPr/>
        </p:nvPicPr>
        <p:blipFill rotWithShape="1">
          <a:blip r:embed="rId3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9"/>
          <p:cNvGrpSpPr/>
          <p:nvPr/>
        </p:nvGrpSpPr>
        <p:grpSpPr>
          <a:xfrm>
            <a:off x="5458833" y="426349"/>
            <a:ext cx="3333881" cy="2962692"/>
            <a:chOff x="3656844" y="1131139"/>
            <a:chExt cx="2086284" cy="1854000"/>
          </a:xfrm>
        </p:grpSpPr>
        <p:sp>
          <p:nvSpPr>
            <p:cNvPr id="132" name="Google Shape;132;p19"/>
            <p:cNvSpPr/>
            <p:nvPr/>
          </p:nvSpPr>
          <p:spPr>
            <a:xfrm>
              <a:off x="3656844" y="1131139"/>
              <a:ext cx="1854000" cy="1854000"/>
            </a:xfrm>
            <a:prstGeom prst="ellipse">
              <a:avLst/>
            </a:prstGeom>
            <a:solidFill>
              <a:schemeClr val="accent5"/>
            </a:solidFill>
            <a:ln cap="flat" cmpd="sng" w="28575">
              <a:solidFill>
                <a:srgbClr val="A1C2F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9"/>
            <p:cNvSpPr txBox="1"/>
            <p:nvPr/>
          </p:nvSpPr>
          <p:spPr>
            <a:xfrm>
              <a:off x="4452528" y="1382412"/>
              <a:ext cx="12906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Licenses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4" name="Google Shape;134;p19"/>
          <p:cNvGrpSpPr/>
          <p:nvPr/>
        </p:nvGrpSpPr>
        <p:grpSpPr>
          <a:xfrm>
            <a:off x="5765735" y="1618024"/>
            <a:ext cx="3531601" cy="2962692"/>
            <a:chOff x="4303290" y="2158374"/>
            <a:chExt cx="2210013" cy="1854000"/>
          </a:xfrm>
        </p:grpSpPr>
        <p:sp>
          <p:nvSpPr>
            <p:cNvPr id="135" name="Google Shape;135;p19"/>
            <p:cNvSpPr/>
            <p:nvPr/>
          </p:nvSpPr>
          <p:spPr>
            <a:xfrm>
              <a:off x="4303290" y="2158374"/>
              <a:ext cx="1854000" cy="1854000"/>
            </a:xfrm>
            <a:prstGeom prst="ellipse">
              <a:avLst/>
            </a:prstGeom>
            <a:solidFill>
              <a:srgbClr val="0D5CDF">
                <a:alpha val="88240"/>
              </a:srgbClr>
            </a:solidFill>
            <a:ln cap="flat" cmpd="sng" w="28575">
              <a:solidFill>
                <a:srgbClr val="A1C2F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9"/>
            <p:cNvSpPr txBox="1"/>
            <p:nvPr/>
          </p:nvSpPr>
          <p:spPr>
            <a:xfrm>
              <a:off x="5438103" y="3238026"/>
              <a:ext cx="10752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Tools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7" name="Google Shape;137;p19"/>
          <p:cNvSpPr txBox="1"/>
          <p:nvPr>
            <p:ph idx="1" type="body"/>
          </p:nvPr>
        </p:nvSpPr>
        <p:spPr>
          <a:xfrm>
            <a:off x="168300" y="717400"/>
            <a:ext cx="42930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User</a:t>
            </a:r>
            <a:r>
              <a:rPr lang="en" sz="1800">
                <a:solidFill>
                  <a:schemeClr val="dk1"/>
                </a:solidFill>
              </a:rPr>
              <a:t>-Ian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Tool</a:t>
            </a:r>
            <a:r>
              <a:rPr lang="en" sz="1800">
                <a:solidFill>
                  <a:schemeClr val="dk1"/>
                </a:solidFill>
              </a:rPr>
              <a:t>-Zoom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Role</a:t>
            </a:r>
            <a:r>
              <a:rPr lang="en" sz="1800">
                <a:solidFill>
                  <a:schemeClr val="dk1"/>
                </a:solidFill>
              </a:rPr>
              <a:t>- Admin w/ Billing, Admin, Member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Licensed-</a:t>
            </a:r>
            <a:r>
              <a:rPr lang="en" sz="1800">
                <a:solidFill>
                  <a:schemeClr val="dk1"/>
                </a:solidFill>
              </a:rPr>
              <a:t> Licensed User, User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Ian is our zoom account administrator with Billing.</a:t>
            </a:r>
            <a:br>
              <a:rPr lang="en" sz="1800">
                <a:solidFill>
                  <a:schemeClr val="dk1"/>
                </a:solidFill>
              </a:rPr>
            </a:br>
            <a:r>
              <a:rPr lang="en" sz="1800">
                <a:solidFill>
                  <a:schemeClr val="dk1"/>
                </a:solidFill>
              </a:rPr>
              <a:t>He can assign licenses, </a:t>
            </a:r>
            <a:br>
              <a:rPr lang="en" sz="1800">
                <a:solidFill>
                  <a:schemeClr val="dk1"/>
                </a:solidFill>
              </a:rPr>
            </a:br>
            <a:r>
              <a:rPr lang="en" sz="1800">
                <a:solidFill>
                  <a:schemeClr val="dk1"/>
                </a:solidFill>
              </a:rPr>
              <a:t>see reports, and pay bills.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chemeClr val="accent6"/>
              </a:solidFill>
            </a:endParaRPr>
          </a:p>
        </p:txBody>
      </p:sp>
      <p:sp>
        <p:nvSpPr>
          <p:cNvPr id="138" name="Google Shape;138;p19"/>
          <p:cNvSpPr txBox="1"/>
          <p:nvPr>
            <p:ph type="title"/>
          </p:nvPr>
        </p:nvSpPr>
        <p:spPr>
          <a:xfrm>
            <a:off x="888150" y="58075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Intersection of Roles, Users, Tools</a:t>
            </a:r>
            <a:endParaRPr/>
          </a:p>
        </p:txBody>
      </p:sp>
      <p:grpSp>
        <p:nvGrpSpPr>
          <p:cNvPr id="139" name="Google Shape;139;p19"/>
          <p:cNvGrpSpPr/>
          <p:nvPr/>
        </p:nvGrpSpPr>
        <p:grpSpPr>
          <a:xfrm>
            <a:off x="3914678" y="1618024"/>
            <a:ext cx="2962692" cy="2962692"/>
            <a:chOff x="2986712" y="2158374"/>
            <a:chExt cx="1854000" cy="1854000"/>
          </a:xfrm>
        </p:grpSpPr>
        <p:sp>
          <p:nvSpPr>
            <p:cNvPr id="140" name="Google Shape;140;p19"/>
            <p:cNvSpPr/>
            <p:nvPr/>
          </p:nvSpPr>
          <p:spPr>
            <a:xfrm>
              <a:off x="2986712" y="2158374"/>
              <a:ext cx="1854000" cy="1854000"/>
            </a:xfrm>
            <a:prstGeom prst="ellipse">
              <a:avLst/>
            </a:prstGeom>
            <a:solidFill>
              <a:srgbClr val="85D5E6">
                <a:alpha val="60000"/>
              </a:srgbClr>
            </a:solidFill>
            <a:ln cap="flat" cmpd="sng" w="28575">
              <a:solidFill>
                <a:srgbClr val="A1C2F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9"/>
            <p:cNvSpPr txBox="1"/>
            <p:nvPr/>
          </p:nvSpPr>
          <p:spPr>
            <a:xfrm>
              <a:off x="3181872" y="3270820"/>
              <a:ext cx="10752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Users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2" name="Google Shape;142;p19"/>
          <p:cNvGrpSpPr/>
          <p:nvPr/>
        </p:nvGrpSpPr>
        <p:grpSpPr>
          <a:xfrm>
            <a:off x="3858633" y="502549"/>
            <a:ext cx="2962692" cy="2962692"/>
            <a:chOff x="3656844" y="1226508"/>
            <a:chExt cx="1854000" cy="1854000"/>
          </a:xfrm>
        </p:grpSpPr>
        <p:sp>
          <p:nvSpPr>
            <p:cNvPr id="143" name="Google Shape;143;p19"/>
            <p:cNvSpPr/>
            <p:nvPr/>
          </p:nvSpPr>
          <p:spPr>
            <a:xfrm>
              <a:off x="3656844" y="1226508"/>
              <a:ext cx="1854000" cy="1854000"/>
            </a:xfrm>
            <a:prstGeom prst="ellipse">
              <a:avLst/>
            </a:prstGeom>
            <a:solidFill>
              <a:srgbClr val="0942A1">
                <a:alpha val="33180"/>
              </a:srgbClr>
            </a:solidFill>
            <a:ln cap="flat" cmpd="sng" w="28575">
              <a:solidFill>
                <a:srgbClr val="A1C2F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9"/>
            <p:cNvSpPr txBox="1"/>
            <p:nvPr/>
          </p:nvSpPr>
          <p:spPr>
            <a:xfrm>
              <a:off x="4023367" y="1525466"/>
              <a:ext cx="12906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Roles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45" name="Google Shape;145;p19"/>
          <p:cNvSpPr txBox="1"/>
          <p:nvPr/>
        </p:nvSpPr>
        <p:spPr>
          <a:xfrm>
            <a:off x="5517146" y="1960108"/>
            <a:ext cx="1730400" cy="146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User Access Controls &amp; Rights</a:t>
            </a:r>
            <a:endParaRPr sz="1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things to secure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IT assets: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Logins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Services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Licenses 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Physical</a:t>
            </a:r>
            <a:r>
              <a:rPr lang="en" sz="1600"/>
              <a:t> - Doors, vehicles, and mail systems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>
                <a:solidFill>
                  <a:schemeClr val="dk1"/>
                </a:solidFill>
              </a:rPr>
              <a:t>Financial Systems- </a:t>
            </a:r>
            <a:r>
              <a:rPr lang="en" sz="1600"/>
              <a:t>ERP, systems, banking, accounting, accounts payable &amp; receivable 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HR-</a:t>
            </a:r>
            <a:r>
              <a:rPr lang="en" sz="1600"/>
              <a:t>HRIS, recruiting, benefits, and retirement administration</a:t>
            </a:r>
            <a:r>
              <a:rPr b="1" lang="en" sz="1600"/>
              <a:t> 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Comms- </a:t>
            </a:r>
            <a:r>
              <a:rPr lang="en" sz="1600"/>
              <a:t>Social Media, design tools, editing suites, broadcast email, websites, CRM, 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52" name="Google Shape;152;p20"/>
          <p:cNvPicPr preferRelativeResize="0"/>
          <p:nvPr/>
        </p:nvPicPr>
        <p:blipFill rotWithShape="1">
          <a:blip r:embed="rId3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1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Identity Management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Identity management is important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One user per account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Group accounts forbidden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Use groups of users instead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Authentication management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Multi Factor Authentication (MFA)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Password management + password complexity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Privileged Account Management (PAM) tool 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Time managed access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Break glass to access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Audit use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Log access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59" name="Google Shape;159;p21"/>
          <p:cNvPicPr preferRelativeResize="0"/>
          <p:nvPr/>
        </p:nvPicPr>
        <p:blipFill rotWithShape="1">
          <a:blip r:embed="rId3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On/Off Boarding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2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Written policy for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Licenses and accounts.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Separation</a:t>
            </a:r>
            <a:r>
              <a:rPr lang="en" sz="1700"/>
              <a:t> of duties who is requesting </a:t>
            </a:r>
            <a:r>
              <a:rPr lang="en" sz="1700"/>
              <a:t>accounts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Approval 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C</a:t>
            </a:r>
            <a:r>
              <a:rPr lang="en" sz="1700"/>
              <a:t>reation 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Modifications</a:t>
            </a:r>
            <a:endParaRPr sz="1700"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en" sz="1700"/>
              <a:t>Auditing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Sample policy and template </a:t>
            </a:r>
            <a:r>
              <a:rPr lang="en" sz="1700" u="sng">
                <a:solidFill>
                  <a:schemeClr val="hlink"/>
                </a:solidFill>
                <a:hlinkClick r:id="rId4"/>
              </a:rPr>
              <a:t>checklist</a:t>
            </a:r>
            <a:r>
              <a:rPr lang="en" sz="1700"/>
              <a:t> from information ecology for on &amp; off boarding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66" name="Google Shape;166;p22"/>
          <p:cNvPicPr preferRelativeResize="0"/>
          <p:nvPr/>
        </p:nvPicPr>
        <p:blipFill rotWithShape="1">
          <a:blip r:embed="rId5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Automation, Tooling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3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Checklists to enforce policy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Low cost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Use Single Sign On (SSO)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Silos are costly to maintain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Automate on and off boarding if you can</a:t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73" name="Google Shape;173;p23"/>
          <p:cNvPicPr preferRelativeResize="0"/>
          <p:nvPr/>
        </p:nvPicPr>
        <p:blipFill rotWithShape="1">
          <a:blip r:embed="rId3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Users, Roles, Assets, and Services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Review inventory of assets on a regular basis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Admins including accounts not assigned to users.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Use automated audits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secure scores</a:t>
            </a:r>
            <a:r>
              <a:rPr lang="en" sz="1600"/>
              <a:t>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security check up</a:t>
            </a:r>
            <a:r>
              <a:rPr lang="en" sz="1600"/>
              <a:t>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GAT+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https://gatlabs.com/products/gat/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Data Loss Prevention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https://support.google.com/a/answer/6280516?hl=en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DataDog, TitanHQ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Log changes to Access rules. 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80" name="Google Shape;180;p24"/>
          <p:cNvPicPr preferRelativeResize="0"/>
          <p:nvPr/>
        </p:nvPicPr>
        <p:blipFill rotWithShape="1">
          <a:blip r:embed="rId7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Access Control checklist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list of data and resources you need to protect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 list of all user roles, levels, and types of access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Controls, tools, and approaches to secure access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Administrative measures and software used to implement the policy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Procedures for granting, reviewing, and revoking access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UAC Policies and audits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87" name="Google Shape;187;p25"/>
          <p:cNvPicPr preferRelativeResize="0"/>
          <p:nvPr/>
        </p:nvPicPr>
        <p:blipFill rotWithShape="1">
          <a:blip r:embed="rId4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Access Control</a:t>
            </a:r>
            <a:endParaRPr/>
          </a:p>
        </p:txBody>
      </p:sp>
      <p:sp>
        <p:nvSpPr>
          <p:cNvPr id="47" name="Google Shape;47;p8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To </a:t>
            </a: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reduce the risk of unauthorized access, data breaches, and insider threats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w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e will learn how to: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b="1" lang="en">
                <a:latin typeface="Arial"/>
                <a:ea typeface="Arial"/>
                <a:cs typeface="Arial"/>
                <a:sym typeface="Arial"/>
              </a:rPr>
              <a:t>Review 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</a:t>
            </a: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 provisioning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Access permissions, control styles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Account deactivation procedure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b="1"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Implement effective user access controls</a:t>
            </a:r>
            <a:endParaRPr b="1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Least privilege principle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Regular patrol of access grants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Single Sign On - one ring to rule them all.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Office Suites,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Okta,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Duo/Cisco,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1Password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Password Managers 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Store passwords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Fire drill resets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Report on them,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Quality complexity and length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Share them with roles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Alerts on breach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3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7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Auditing tools built into Apps-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Secure Score for O365,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Security reporting and auditing built into Google Workspace,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Auditor in Salesforce 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Privileged Access Management (PAM) - </a:t>
            </a:r>
            <a:endParaRPr b="1"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Password Manager plus plus stores passwords, manages sharing, escalation, control access by time, users or other factors, change passwords automatically 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201" name="Google Shape;201;p27"/>
          <p:cNvPicPr preferRelativeResize="0"/>
          <p:nvPr/>
        </p:nvPicPr>
        <p:blipFill rotWithShape="1">
          <a:blip r:embed="rId3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8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? </a:t>
            </a:r>
            <a:endParaRPr/>
          </a:p>
        </p:txBody>
      </p:sp>
      <p:sp>
        <p:nvSpPr>
          <p:cNvPr id="207" name="Google Shape;207;p28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rotWithShape="0" algn="bl" dir="8760000" dist="19050">
              <a:srgbClr val="76A5AF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NGO-ISAC</a:t>
            </a:r>
            <a:endParaRPr/>
          </a:p>
        </p:txBody>
      </p:sp>
      <p:sp>
        <p:nvSpPr>
          <p:cNvPr id="213" name="Google Shape;213;p29"/>
          <p:cNvSpPr txBox="1"/>
          <p:nvPr>
            <p:ph type="ctrTitle"/>
          </p:nvPr>
        </p:nvSpPr>
        <p:spPr>
          <a:xfrm>
            <a:off x="1251650" y="2391450"/>
            <a:ext cx="7054200" cy="821400"/>
          </a:xfrm>
          <a:prstGeom prst="rect">
            <a:avLst/>
          </a:prstGeom>
          <a:effectLst>
            <a:outerShdw blurRad="100013" rotWithShape="0" algn="bl" dir="8460000" dist="19050">
              <a:srgbClr val="76A5AF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 rotWithShape="1">
          <a:blip r:embed="rId3">
            <a:alphaModFix/>
          </a:blip>
          <a:srcRect b="24653" l="0" r="0" t="0"/>
          <a:stretch/>
        </p:blipFill>
        <p:spPr>
          <a:xfrm>
            <a:off x="3382350" y="133100"/>
            <a:ext cx="2379300" cy="178742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9"/>
          <p:cNvSpPr txBox="1"/>
          <p:nvPr>
            <p:ph idx="1" type="subTitle"/>
          </p:nvPr>
        </p:nvSpPr>
        <p:spPr>
          <a:xfrm>
            <a:off x="2662500" y="3272450"/>
            <a:ext cx="39402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 Gottesman/CEO 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 ian@ngoisac.org</a:t>
            </a:r>
            <a:r>
              <a:rPr lang="en" sz="1100"/>
              <a:t> | +1.202-230-7651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https://www.ngoisac.org/</a:t>
            </a:r>
            <a:br>
              <a:rPr lang="en" sz="1100"/>
            </a:br>
            <a:r>
              <a:rPr lang="en" sz="1100" u="sng">
                <a:solidFill>
                  <a:schemeClr val="hlink"/>
                </a:solidFill>
                <a:hlinkClick r:id="rId6"/>
              </a:rPr>
              <a:t>membership@ngoisac.org</a:t>
            </a:r>
            <a:endParaRPr sz="11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/>
          <p:nvPr>
            <p:ph type="ctrTitle"/>
          </p:nvPr>
        </p:nvSpPr>
        <p:spPr>
          <a:xfrm>
            <a:off x="4285500" y="1987775"/>
            <a:ext cx="365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221" name="Google Shape;221;p30"/>
          <p:cNvSpPr txBox="1"/>
          <p:nvPr>
            <p:ph idx="1" type="subTitle"/>
          </p:nvPr>
        </p:nvSpPr>
        <p:spPr>
          <a:xfrm>
            <a:off x="4099550" y="3464225"/>
            <a:ext cx="3940200" cy="84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 Gottesman, CEO 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ian@ngoisac.org</a:t>
            </a:r>
            <a:r>
              <a:rPr lang="en" sz="1100"/>
              <a:t> | +1.202-230-7651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https://www.ngoisac.org/</a:t>
            </a:r>
            <a:br>
              <a:rPr lang="en" sz="1100"/>
            </a:br>
            <a:r>
              <a:rPr lang="en" sz="1100" u="sng">
                <a:solidFill>
                  <a:schemeClr val="hlink"/>
                </a:solidFill>
                <a:hlinkClick r:id="rId5"/>
              </a:rPr>
              <a:t>membership@ngoisac.org</a:t>
            </a:r>
            <a:endParaRPr sz="11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/>
          <p:nvPr/>
        </p:nvSpPr>
        <p:spPr>
          <a:xfrm>
            <a:off x="755575" y="1072625"/>
            <a:ext cx="2793300" cy="3651900"/>
          </a:xfrm>
          <a:prstGeom prst="chevron">
            <a:avLst>
              <a:gd fmla="val 27421" name="adj"/>
            </a:avLst>
          </a:prstGeom>
          <a:solidFill>
            <a:schemeClr val="accent5"/>
          </a:solidFill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7" name="Google Shape;227;p31"/>
          <p:cNvSpPr txBox="1"/>
          <p:nvPr/>
        </p:nvSpPr>
        <p:spPr>
          <a:xfrm>
            <a:off x="1543350" y="1072625"/>
            <a:ext cx="1650600" cy="365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Make sure that your users can do what they need to, without additional unnecessary access.  </a:t>
            </a:r>
            <a:endParaRPr sz="11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5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includes service and other non user accounts too. </a:t>
            </a:r>
            <a:endParaRPr sz="115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28" name="Google Shape;228;p31"/>
          <p:cNvGrpSpPr/>
          <p:nvPr/>
        </p:nvGrpSpPr>
        <p:grpSpPr>
          <a:xfrm rot="-5400000">
            <a:off x="4650909" y="762823"/>
            <a:ext cx="3676573" cy="3668559"/>
            <a:chOff x="2902488" y="902232"/>
            <a:chExt cx="3339000" cy="3339000"/>
          </a:xfrm>
        </p:grpSpPr>
        <p:sp>
          <p:nvSpPr>
            <p:cNvPr id="229" name="Google Shape;229;p31"/>
            <p:cNvSpPr/>
            <p:nvPr/>
          </p:nvSpPr>
          <p:spPr>
            <a:xfrm rot="-5400000">
              <a:off x="2902488" y="902232"/>
              <a:ext cx="3339000" cy="3339000"/>
            </a:xfrm>
            <a:prstGeom prst="ellipse">
              <a:avLst/>
            </a:prstGeom>
            <a:noFill/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30" name="Google Shape;230;p31"/>
            <p:cNvSpPr/>
            <p:nvPr/>
          </p:nvSpPr>
          <p:spPr>
            <a:xfrm>
              <a:off x="3123738" y="1123632"/>
              <a:ext cx="2896500" cy="2896200"/>
            </a:xfrm>
            <a:prstGeom prst="pie">
              <a:avLst>
                <a:gd fmla="val 21577108" name="adj1"/>
                <a:gd fmla="val 16214886" name="adj2"/>
              </a:avLst>
            </a:prstGeom>
            <a:solidFill>
              <a:schemeClr val="accent5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231" name="Google Shape;231;p31"/>
          <p:cNvSpPr/>
          <p:nvPr/>
        </p:nvSpPr>
        <p:spPr>
          <a:xfrm>
            <a:off x="3928450" y="1811315"/>
            <a:ext cx="1569000" cy="1572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7500000" dist="114300">
              <a:schemeClr val="dk1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2" name="Google Shape;232;p31"/>
          <p:cNvSpPr txBox="1"/>
          <p:nvPr/>
        </p:nvSpPr>
        <p:spPr>
          <a:xfrm>
            <a:off x="3925200" y="1811300"/>
            <a:ext cx="1569000" cy="15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Remove old ones &amp; those with too high priviliges</a:t>
            </a:r>
            <a:endParaRPr sz="11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3" name="Google Shape;233;p31"/>
          <p:cNvSpPr/>
          <p:nvPr/>
        </p:nvSpPr>
        <p:spPr>
          <a:xfrm>
            <a:off x="5705578" y="208350"/>
            <a:ext cx="1569000" cy="1572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7500000" dist="114300">
              <a:schemeClr val="dk1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4" name="Google Shape;234;p31"/>
          <p:cNvSpPr/>
          <p:nvPr/>
        </p:nvSpPr>
        <p:spPr>
          <a:xfrm>
            <a:off x="5653489" y="3345592"/>
            <a:ext cx="1569000" cy="1572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7500000" dist="114300">
              <a:schemeClr val="dk1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p31"/>
          <p:cNvSpPr/>
          <p:nvPr/>
        </p:nvSpPr>
        <p:spPr>
          <a:xfrm>
            <a:off x="7325649" y="1811303"/>
            <a:ext cx="1569000" cy="1572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  <a:effectLst>
            <a:outerShdw blurRad="200025" rotWithShape="0" algn="bl" dir="7500000" dist="114300">
              <a:schemeClr val="dk1">
                <a:alpha val="41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6" name="Google Shape;236;p31"/>
          <p:cNvSpPr txBox="1"/>
          <p:nvPr/>
        </p:nvSpPr>
        <p:spPr>
          <a:xfrm>
            <a:off x="5705575" y="208350"/>
            <a:ext cx="1569000" cy="1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Inventory of tools &amp; services</a:t>
            </a:r>
            <a:endParaRPr sz="11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7" name="Google Shape;237;p31"/>
          <p:cNvSpPr txBox="1"/>
          <p:nvPr/>
        </p:nvSpPr>
        <p:spPr>
          <a:xfrm>
            <a:off x="5705575" y="3383225"/>
            <a:ext cx="1516200" cy="153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Audit users, look for escalated privileges e</a:t>
            </a:r>
            <a:endParaRPr sz="1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8" name="Google Shape;238;p31"/>
          <p:cNvSpPr txBox="1"/>
          <p:nvPr/>
        </p:nvSpPr>
        <p:spPr>
          <a:xfrm>
            <a:off x="7378525" y="1811300"/>
            <a:ext cx="1516200" cy="1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Users of tools and Services</a:t>
            </a:r>
            <a:endParaRPr sz="1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9" name="Google Shape;239;p31"/>
          <p:cNvSpPr txBox="1"/>
          <p:nvPr/>
        </p:nvSpPr>
        <p:spPr>
          <a:xfrm>
            <a:off x="6322824" y="208351"/>
            <a:ext cx="3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0" name="Google Shape;240;p31"/>
          <p:cNvSpPr txBox="1"/>
          <p:nvPr/>
        </p:nvSpPr>
        <p:spPr>
          <a:xfrm>
            <a:off x="6330265" y="3275278"/>
            <a:ext cx="37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8022519" y="1786953"/>
            <a:ext cx="32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4481113" y="1793100"/>
            <a:ext cx="32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3" name="Google Shape;243;p31"/>
          <p:cNvSpPr txBox="1"/>
          <p:nvPr>
            <p:ph type="title"/>
          </p:nvPr>
        </p:nvSpPr>
        <p:spPr>
          <a:xfrm>
            <a:off x="755575" y="131225"/>
            <a:ext cx="7302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Ensure users and tools can work without excess access</a:t>
            </a:r>
            <a:endParaRPr sz="24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/>
          <p:nvPr>
            <p:ph type="title"/>
          </p:nvPr>
        </p:nvSpPr>
        <p:spPr>
          <a:xfrm>
            <a:off x="938500" y="445025"/>
            <a:ext cx="6290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 two column ]</a:t>
            </a:r>
            <a:endParaRPr/>
          </a:p>
        </p:txBody>
      </p:sp>
      <p:sp>
        <p:nvSpPr>
          <p:cNvPr id="249" name="Google Shape;249;p32"/>
          <p:cNvSpPr txBox="1"/>
          <p:nvPr>
            <p:ph idx="1" type="body"/>
          </p:nvPr>
        </p:nvSpPr>
        <p:spPr>
          <a:xfrm>
            <a:off x="938500" y="1249125"/>
            <a:ext cx="37425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[ words words words ]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Commodo elit at imperdiet dui accumsan sit. Sed enim ut sem viverra aliquet.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Ligula ullamcorper malesuada proin libero nunc consequat. Et tortor at risus viverra adipiscing.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Congue quisque egestas diam in arcu.  </a:t>
            </a:r>
            <a:endParaRPr/>
          </a:p>
        </p:txBody>
      </p:sp>
      <p:sp>
        <p:nvSpPr>
          <p:cNvPr id="250" name="Google Shape;250;p32"/>
          <p:cNvSpPr txBox="1"/>
          <p:nvPr>
            <p:ph idx="2" type="body"/>
          </p:nvPr>
        </p:nvSpPr>
        <p:spPr>
          <a:xfrm>
            <a:off x="4842300" y="1249125"/>
            <a:ext cx="40410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[ words words words ]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Commodo elit at imperdiet dui accumsan sit. Sed enim ut sem viverra aliquet.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Ligula ullamcorper malesuada proin libero nunc consequat. Et tortor at risus viverra adipiscing. 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Congue quisque egestas diam in arcu.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cxnSp>
        <p:nvCxnSpPr>
          <p:cNvPr id="251" name="Google Shape;251;p3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Grow the Community</a:t>
            </a:r>
            <a:endParaRPr/>
          </a:p>
        </p:txBody>
      </p:sp>
      <p:sp>
        <p:nvSpPr>
          <p:cNvPr id="257" name="Google Shape;257;p33"/>
          <p:cNvSpPr txBox="1"/>
          <p:nvPr>
            <p:ph idx="1" type="body"/>
          </p:nvPr>
        </p:nvSpPr>
        <p:spPr>
          <a:xfrm>
            <a:off x="938500" y="1246025"/>
            <a:ext cx="7776600" cy="303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/>
              <a:t>Efforts continue to grow our community:</a:t>
            </a:r>
            <a:endParaRPr i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Only domestic ISAC listed on the CISA website for high-risk communities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Three presentations in the last month to large groups of NGOs,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Foundation Technology Leadership Alliance - May 2 - 65 IT leaders from 30 foundations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CFO Roundtable - May 6 - 50 CFOs and leaders across 20 larger NGOs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CIO4Good - May 13 &amp; 14 - 60 NGO IT Leaders from 50 Orgs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11 new member organizations joined over the past month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15 members already active from democracy orgs that can evangelize for NGO-ISAC</a:t>
            </a:r>
            <a:endParaRPr sz="1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/>
          <p:nvPr>
            <p:ph type="title"/>
          </p:nvPr>
        </p:nvSpPr>
        <p:spPr>
          <a:xfrm>
            <a:off x="878950" y="535075"/>
            <a:ext cx="6548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Grow the Community’s Programming</a:t>
            </a:r>
            <a:endParaRPr/>
          </a:p>
        </p:txBody>
      </p:sp>
      <p:sp>
        <p:nvSpPr>
          <p:cNvPr id="263" name="Google Shape;263;p34"/>
          <p:cNvSpPr txBox="1"/>
          <p:nvPr>
            <p:ph idx="1" type="body"/>
          </p:nvPr>
        </p:nvSpPr>
        <p:spPr>
          <a:xfrm>
            <a:off x="1051304" y="1239009"/>
            <a:ext cx="7776600" cy="303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/>
              <a:t>Increasing programming for the community:</a:t>
            </a:r>
            <a:endParaRPr i="1"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Webinars increased to 3 per month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Averaging over 50 attendees per webinar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Recent or Upcoming Presentations include: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CISA on Joint Cyber Defense Collaborative (JCDC)/High Risk Communities Initiative featuring tools available to NGO-ISAC members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Access Now on partnership with NGO ISAC for accelerated use of the Helpline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CloudFlare/Area 1 on Project Galileo their free or low cost tools available to NGOs</a:t>
            </a:r>
            <a:br>
              <a:rPr lang="en" sz="1400"/>
            </a:b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CyberPeace Institute on the new co-branded assessment tool and other resources CPI can offer NGO-ISAC members.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5"/>
          <p:cNvSpPr txBox="1"/>
          <p:nvPr>
            <p:ph type="title"/>
          </p:nvPr>
        </p:nvSpPr>
        <p:spPr>
          <a:xfrm>
            <a:off x="938500" y="445025"/>
            <a:ext cx="7035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 Depth process cycle ]</a:t>
            </a:r>
            <a:endParaRPr/>
          </a:p>
        </p:txBody>
      </p:sp>
      <p:cxnSp>
        <p:nvCxnSpPr>
          <p:cNvPr id="269" name="Google Shape;269;p35"/>
          <p:cNvCxnSpPr/>
          <p:nvPr/>
        </p:nvCxnSpPr>
        <p:spPr>
          <a:xfrm>
            <a:off x="5209825" y="1705200"/>
            <a:ext cx="1286700" cy="0"/>
          </a:xfrm>
          <a:prstGeom prst="straightConnector1">
            <a:avLst/>
          </a:prstGeom>
          <a:noFill/>
          <a:ln cap="flat" cmpd="sng" w="9525">
            <a:solidFill>
              <a:srgbClr val="155B55"/>
            </a:solidFill>
            <a:prstDash val="solid"/>
            <a:round/>
            <a:headEnd len="sm" w="sm" type="none"/>
            <a:tailEnd len="med" w="med" type="oval"/>
          </a:ln>
        </p:spPr>
      </p:cxnSp>
      <p:cxnSp>
        <p:nvCxnSpPr>
          <p:cNvPr id="270" name="Google Shape;270;p35"/>
          <p:cNvCxnSpPr/>
          <p:nvPr/>
        </p:nvCxnSpPr>
        <p:spPr>
          <a:xfrm>
            <a:off x="5209825" y="3648300"/>
            <a:ext cx="1286700" cy="0"/>
          </a:xfrm>
          <a:prstGeom prst="straightConnector1">
            <a:avLst/>
          </a:prstGeom>
          <a:noFill/>
          <a:ln cap="flat" cmpd="sng" w="9525">
            <a:solidFill>
              <a:srgbClr val="1B786F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271" name="Google Shape;271;p35"/>
          <p:cNvGrpSpPr/>
          <p:nvPr/>
        </p:nvGrpSpPr>
        <p:grpSpPr>
          <a:xfrm>
            <a:off x="5209825" y="1156950"/>
            <a:ext cx="3469100" cy="1289700"/>
            <a:chOff x="5209825" y="1156950"/>
            <a:chExt cx="3469100" cy="1289700"/>
          </a:xfrm>
        </p:grpSpPr>
        <p:sp>
          <p:nvSpPr>
            <p:cNvPr id="272" name="Google Shape;272;p35"/>
            <p:cNvSpPr txBox="1"/>
            <p:nvPr/>
          </p:nvSpPr>
          <p:spPr>
            <a:xfrm>
              <a:off x="6554925" y="11569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4. [ STEP #4 ]</a:t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3" name="Google Shape;273;p35"/>
            <p:cNvCxnSpPr/>
            <p:nvPr/>
          </p:nvCxnSpPr>
          <p:spPr>
            <a:xfrm>
              <a:off x="5209825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55B55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74" name="Google Shape;274;p35"/>
          <p:cNvGrpSpPr/>
          <p:nvPr/>
        </p:nvGrpSpPr>
        <p:grpSpPr>
          <a:xfrm>
            <a:off x="5209825" y="3343425"/>
            <a:ext cx="3757125" cy="1289700"/>
            <a:chOff x="5209825" y="3343425"/>
            <a:chExt cx="3757125" cy="1289700"/>
          </a:xfrm>
        </p:grpSpPr>
        <p:sp>
          <p:nvSpPr>
            <p:cNvPr id="275" name="Google Shape;275;p35"/>
            <p:cNvSpPr txBox="1"/>
            <p:nvPr/>
          </p:nvSpPr>
          <p:spPr>
            <a:xfrm>
              <a:off x="6105550" y="3343425"/>
              <a:ext cx="28614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 . [ STEP #3 ]</a:t>
              </a:r>
              <a:endPara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indent="0" lvl="0" marL="0" rtl="0" algn="l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76" name="Google Shape;276;p35"/>
            <p:cNvCxnSpPr/>
            <p:nvPr/>
          </p:nvCxnSpPr>
          <p:spPr>
            <a:xfrm>
              <a:off x="5209825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rgbClr val="1B786F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sp>
        <p:nvSpPr>
          <p:cNvPr id="277" name="Google Shape;277;p35"/>
          <p:cNvSpPr txBox="1"/>
          <p:nvPr/>
        </p:nvSpPr>
        <p:spPr>
          <a:xfrm>
            <a:off x="-202025" y="1502000"/>
            <a:ext cx="31047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1. [ STEP #1 ]</a:t>
            </a:r>
            <a:r>
              <a:rPr lang="en" sz="900">
                <a:latin typeface="Roboto"/>
                <a:ea typeface="Roboto"/>
                <a:cs typeface="Roboto"/>
                <a:sym typeface="Roboto"/>
              </a:rPr>
              <a:t>.</a:t>
            </a:r>
            <a:endParaRPr b="1" sz="9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8" name="Google Shape;278;p35"/>
          <p:cNvCxnSpPr/>
          <p:nvPr/>
        </p:nvCxnSpPr>
        <p:spPr>
          <a:xfrm rot="10800000">
            <a:off x="2824950" y="2022900"/>
            <a:ext cx="993900" cy="15000"/>
          </a:xfrm>
          <a:prstGeom prst="straightConnector1">
            <a:avLst/>
          </a:prstGeom>
          <a:noFill/>
          <a:ln cap="flat" cmpd="sng" w="9525">
            <a:solidFill>
              <a:srgbClr val="1F887E"/>
            </a:solidFill>
            <a:prstDash val="solid"/>
            <a:round/>
            <a:headEnd len="sm" w="sm" type="none"/>
            <a:tailEnd len="med" w="med" type="oval"/>
          </a:ln>
        </p:spPr>
      </p:cxnSp>
      <p:sp>
        <p:nvSpPr>
          <p:cNvPr id="279" name="Google Shape;279;p35"/>
          <p:cNvSpPr txBox="1"/>
          <p:nvPr/>
        </p:nvSpPr>
        <p:spPr>
          <a:xfrm>
            <a:off x="142325" y="3458050"/>
            <a:ext cx="2645700" cy="128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2. [ STEP #2 ]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0" name="Google Shape;280;p35"/>
          <p:cNvCxnSpPr/>
          <p:nvPr/>
        </p:nvCxnSpPr>
        <p:spPr>
          <a:xfrm rot="10800000">
            <a:off x="2817775" y="3910825"/>
            <a:ext cx="1311000" cy="0"/>
          </a:xfrm>
          <a:prstGeom prst="straightConnector1">
            <a:avLst/>
          </a:prstGeom>
          <a:noFill/>
          <a:ln cap="flat" cmpd="sng" w="9525">
            <a:solidFill>
              <a:srgbClr val="1D7E75"/>
            </a:solidFill>
            <a:prstDash val="solid"/>
            <a:round/>
            <a:headEnd len="sm" w="sm" type="none"/>
            <a:tailEnd len="med" w="med" type="oval"/>
          </a:ln>
        </p:spPr>
      </p:cxnSp>
      <p:grpSp>
        <p:nvGrpSpPr>
          <p:cNvPr id="281" name="Google Shape;281;p35"/>
          <p:cNvGrpSpPr/>
          <p:nvPr/>
        </p:nvGrpSpPr>
        <p:grpSpPr>
          <a:xfrm>
            <a:off x="2378762" y="655742"/>
            <a:ext cx="4404766" cy="4411563"/>
            <a:chOff x="2675582" y="676586"/>
            <a:chExt cx="3793942" cy="3790328"/>
          </a:xfrm>
        </p:grpSpPr>
        <p:sp>
          <p:nvSpPr>
            <p:cNvPr id="282" name="Google Shape;282;p35"/>
            <p:cNvSpPr/>
            <p:nvPr/>
          </p:nvSpPr>
          <p:spPr>
            <a:xfrm rot="-7199815">
              <a:off x="3183352" y="1184485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1D7E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5"/>
            <p:cNvSpPr/>
            <p:nvPr/>
          </p:nvSpPr>
          <p:spPr>
            <a:xfrm rot="-1799815">
              <a:off x="3183352" y="1184357"/>
              <a:ext cx="2774659" cy="2774659"/>
            </a:xfrm>
            <a:prstGeom prst="blockArc">
              <a:avLst>
                <a:gd fmla="val 12622480" name="adj1"/>
                <a:gd fmla="val 18176457" name="adj2"/>
                <a:gd fmla="val 20786" name="adj3"/>
              </a:avLst>
            </a:prstGeom>
            <a:solidFill>
              <a:srgbClr val="1F88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5"/>
            <p:cNvSpPr/>
            <p:nvPr/>
          </p:nvSpPr>
          <p:spPr>
            <a:xfrm rot="3600185">
              <a:off x="3187094" y="1184439"/>
              <a:ext cx="2774659" cy="2774659"/>
            </a:xfrm>
            <a:prstGeom prst="blockArc">
              <a:avLst>
                <a:gd fmla="val 12564381" name="adj1"/>
                <a:gd fmla="val 18346131" name="adj2"/>
                <a:gd fmla="val 20844" name="adj3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5"/>
            <p:cNvSpPr/>
            <p:nvPr/>
          </p:nvSpPr>
          <p:spPr>
            <a:xfrm rot="9000185">
              <a:off x="3185977" y="1184485"/>
              <a:ext cx="2774659" cy="2774659"/>
            </a:xfrm>
            <a:prstGeom prst="blockArc">
              <a:avLst>
                <a:gd fmla="val 12622480" name="adj1"/>
                <a:gd fmla="val 18081133" name="adj2"/>
                <a:gd fmla="val 20809" name="adj3"/>
              </a:avLst>
            </a:prstGeom>
            <a:solidFill>
              <a:srgbClr val="1B78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6" name="Google Shape;286;p35"/>
            <p:cNvGrpSpPr/>
            <p:nvPr/>
          </p:nvGrpSpPr>
          <p:grpSpPr>
            <a:xfrm rot="5400000">
              <a:off x="5379663" y="2278951"/>
              <a:ext cx="585001" cy="585472"/>
              <a:chOff x="1967628" y="812211"/>
              <a:chExt cx="588000" cy="588000"/>
            </a:xfrm>
          </p:grpSpPr>
          <p:sp>
            <p:nvSpPr>
              <p:cNvPr id="287" name="Google Shape;287;p35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B786F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35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B78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" name="Google Shape;289;p35"/>
            <p:cNvGrpSpPr/>
            <p:nvPr/>
          </p:nvGrpSpPr>
          <p:grpSpPr>
            <a:xfrm rot="10800000">
              <a:off x="4280709" y="3378529"/>
              <a:ext cx="585001" cy="585472"/>
              <a:chOff x="1967628" y="812211"/>
              <a:chExt cx="588000" cy="588000"/>
            </a:xfrm>
          </p:grpSpPr>
          <p:sp>
            <p:nvSpPr>
              <p:cNvPr id="290" name="Google Shape;290;p35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D7E75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35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D7E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" name="Google Shape;292;p35"/>
            <p:cNvGrpSpPr/>
            <p:nvPr/>
          </p:nvGrpSpPr>
          <p:grpSpPr>
            <a:xfrm rot="-5400000">
              <a:off x="3179922" y="2281478"/>
              <a:ext cx="585001" cy="585472"/>
              <a:chOff x="1967628" y="812211"/>
              <a:chExt cx="588000" cy="588000"/>
            </a:xfrm>
          </p:grpSpPr>
          <p:sp>
            <p:nvSpPr>
              <p:cNvPr id="293" name="Google Shape;293;p35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F887E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35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F887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5" name="Google Shape;295;p35"/>
            <p:cNvSpPr txBox="1"/>
            <p:nvPr/>
          </p:nvSpPr>
          <p:spPr>
            <a:xfrm>
              <a:off x="3214513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6" name="Google Shape;296;p35"/>
            <p:cNvSpPr txBox="1"/>
            <p:nvPr/>
          </p:nvSpPr>
          <p:spPr>
            <a:xfrm>
              <a:off x="4335750" y="3460301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7" name="Google Shape;297;p35"/>
            <p:cNvSpPr txBox="1"/>
            <p:nvPr/>
          </p:nvSpPr>
          <p:spPr>
            <a:xfrm>
              <a:off x="5419402" y="2360618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98" name="Google Shape;298;p35"/>
            <p:cNvGrpSpPr/>
            <p:nvPr/>
          </p:nvGrpSpPr>
          <p:grpSpPr>
            <a:xfrm>
              <a:off x="4261689" y="1180926"/>
              <a:ext cx="585001" cy="585530"/>
              <a:chOff x="1967628" y="812211"/>
              <a:chExt cx="588000" cy="588000"/>
            </a:xfrm>
          </p:grpSpPr>
          <p:sp>
            <p:nvSpPr>
              <p:cNvPr id="299" name="Google Shape;299;p35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rgbClr val="155B55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35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rgbClr val="155B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1" name="Google Shape;301;p35"/>
            <p:cNvSpPr txBox="1"/>
            <p:nvPr/>
          </p:nvSpPr>
          <p:spPr>
            <a:xfrm>
              <a:off x="4335750" y="1254446"/>
              <a:ext cx="507900" cy="2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Missions</a:t>
            </a:r>
            <a:endParaRPr/>
          </a:p>
        </p:txBody>
      </p:sp>
      <p:sp>
        <p:nvSpPr>
          <p:cNvPr id="53" name="Google Shape;53;p9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300"/>
              <a:t>ID of Critical Functions-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his mission identified critical functions essential for service delivery within their NGO. The organization evaluated operations, systems, and processes to determine the key functions that require special attention from a cybersecurity perspective. H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elps prioritize resources and focus on protecting the most crucial aspects of the NGO's services</a:t>
            </a:r>
            <a:endParaRPr b="1" sz="15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300"/>
              <a:t>Assets Inventory Development- </a:t>
            </a:r>
            <a:r>
              <a:rPr lang="en" sz="1100"/>
              <a:t>Identify and document all the hardware, software, and digital resources used within the organization. Having a comprehensive inventory helps in understanding the organization's technology landscape, identifying potential vulnerabilities, and implementing appropriate security measures. The NGO should have a structured process for asset inventory management.</a:t>
            </a:r>
            <a:endParaRPr sz="11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Cloud Services Mapping -</a:t>
            </a:r>
            <a:r>
              <a:rPr lang="en" sz="1100"/>
              <a:t> The objective is to gain visibility and understanding of the organization's cloud-based services, including Infrastructure-as-a-Service (IaaS), Platform-as-a-Service (PaaS), and Software-as-a-Service (SaaS). By mapping cloud services, the organization can better manage and secure their cloud-based assets and data.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</a:t>
            </a:r>
            <a:endParaRPr/>
          </a:p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License – </a:t>
            </a:r>
            <a:r>
              <a:rPr lang="en"/>
              <a:t>a permit to use software, device, or service that used by a teammate or the organization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People – </a:t>
            </a:r>
            <a:r>
              <a:rPr lang="en"/>
              <a:t>staff, volunteers, principals, surrogates that function within the organization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Services – </a:t>
            </a:r>
            <a:r>
              <a:rPr lang="en"/>
              <a:t>Products by companies outside the organization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Roles- </a:t>
            </a:r>
            <a:r>
              <a:rPr lang="en"/>
              <a:t>specific type of licenses for people to your assets. E.G. Ian is an Enterprise Admin of our Office 365 tenant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Accounts- </a:t>
            </a:r>
            <a:r>
              <a:rPr lang="en"/>
              <a:t>Access or </a:t>
            </a:r>
            <a:r>
              <a:rPr lang="en"/>
              <a:t>licenses</a:t>
            </a:r>
            <a:r>
              <a:rPr lang="en"/>
              <a:t> assigned to people or tools to access assets or services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 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You Start: Inventory, Roles, Users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1"/>
          <p:cNvSpPr txBox="1"/>
          <p:nvPr>
            <p:ph idx="1" type="body"/>
          </p:nvPr>
        </p:nvSpPr>
        <p:spPr>
          <a:xfrm>
            <a:off x="549300" y="717400"/>
            <a:ext cx="80454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To provide proper user access control you need good inventories. 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Missions</a:t>
            </a:r>
            <a:endParaRPr sz="1600"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Cloud Services Mapping </a:t>
            </a:r>
            <a:endParaRPr sz="1600"/>
          </a:p>
          <a:p>
            <a:pPr indent="-330200" lvl="1" marL="13716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Assets Inventory Development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List of assets</a:t>
            </a:r>
            <a:r>
              <a:rPr lang="en" sz="1600"/>
              <a:t> including hardware and on premise devices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List of users for the Cloud Services, software, and assets your organization uses </a:t>
            </a:r>
            <a:br>
              <a:rPr lang="en" sz="1600"/>
            </a:b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List of users for tools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/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66" name="Google Shape;66;p11"/>
          <p:cNvPicPr preferRelativeResize="0"/>
          <p:nvPr/>
        </p:nvPicPr>
        <p:blipFill rotWithShape="1">
          <a:blip r:embed="rId4">
            <a:alphaModFix/>
          </a:blip>
          <a:srcRect b="24653" l="0" r="0" t="0"/>
          <a:stretch/>
        </p:blipFill>
        <p:spPr>
          <a:xfrm>
            <a:off x="8308825" y="4516074"/>
            <a:ext cx="835174" cy="6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(POLP) - </a:t>
            </a:r>
            <a:r>
              <a:rPr lang="en"/>
              <a:t>Principle</a:t>
            </a:r>
            <a:r>
              <a:rPr lang="en"/>
              <a:t> Of Least </a:t>
            </a:r>
            <a:r>
              <a:rPr lang="en"/>
              <a:t>Privilege</a:t>
            </a:r>
            <a:r>
              <a:rPr lang="en"/>
              <a:t> </a:t>
            </a:r>
            <a:endParaRPr/>
          </a:p>
        </p:txBody>
      </p:sp>
      <p:sp>
        <p:nvSpPr>
          <p:cNvPr id="72" name="Google Shape;72;p12"/>
          <p:cNvSpPr txBox="1"/>
          <p:nvPr>
            <p:ph idx="1" type="body"/>
          </p:nvPr>
        </p:nvSpPr>
        <p:spPr>
          <a:xfrm>
            <a:off x="549300" y="717400"/>
            <a:ext cx="51426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Grant accounts access to areas that are required.</a:t>
            </a:r>
            <a:endParaRPr/>
          </a:p>
          <a:p>
            <a:pPr indent="-3175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And nothing else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Converse: Protect users from unnecessary powers. </a:t>
            </a:r>
            <a:endParaRPr/>
          </a:p>
          <a:p>
            <a:pPr indent="-31750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Prevent “I broke something… “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Benefits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limit damage of  account compromise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permit fine grain controls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reflect org  structure in controls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Palo Alto Networks on POLP </a:t>
            </a:r>
            <a:r>
              <a:rPr lang="en" u="sng">
                <a:solidFill>
                  <a:schemeClr val="hlink"/>
                </a:solidFill>
                <a:hlinkClick r:id="rId3"/>
              </a:rPr>
              <a:t>PAN</a:t>
            </a:r>
            <a:endParaRPr/>
          </a:p>
        </p:txBody>
      </p:sp>
      <p:pic>
        <p:nvPicPr>
          <p:cNvPr id="73" name="Google Shape;73;p12"/>
          <p:cNvPicPr preferRelativeResize="0"/>
          <p:nvPr/>
        </p:nvPicPr>
        <p:blipFill rotWithShape="1">
          <a:blip r:embed="rId4">
            <a:alphaModFix/>
          </a:blip>
          <a:srcRect b="9877" l="21595" r="23706" t="0"/>
          <a:stretch/>
        </p:blipFill>
        <p:spPr>
          <a:xfrm>
            <a:off x="5792600" y="887074"/>
            <a:ext cx="3351398" cy="3680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Separation</a:t>
            </a:r>
            <a:r>
              <a:rPr lang="en"/>
              <a:t> of Duties</a:t>
            </a:r>
            <a:endParaRPr/>
          </a:p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549300" y="717400"/>
            <a:ext cx="4684200" cy="3849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principle that no user should be given enough privileges to misuse the system on their own. </a:t>
            </a:r>
            <a:br>
              <a:rPr lang="en"/>
            </a:br>
            <a:br>
              <a:rPr lang="en"/>
            </a:br>
            <a:r>
              <a:rPr lang="en"/>
              <a:t>The person responsible for creating user accounts and the person who assigns access rights or approves access requests should not be the same</a:t>
            </a:r>
            <a:r>
              <a:rPr b="1" lang="en"/>
              <a:t>. 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NIST</a:t>
            </a:r>
            <a:r>
              <a:rPr b="1" lang="en"/>
              <a:t> -  </a:t>
            </a:r>
            <a:r>
              <a:rPr lang="en"/>
              <a:t>Separation of duties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80" name="Google Shape;8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9074" y="1247720"/>
            <a:ext cx="3844925" cy="2729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of a fire that says ' pt-slices ' at the bottom (Provided by Tenor)" id="85" name="Google Shape;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2425" y="141300"/>
            <a:ext cx="4429524" cy="4429524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bad old days</a:t>
            </a:r>
            <a:endParaRPr/>
          </a:p>
        </p:txBody>
      </p:sp>
      <p:pic>
        <p:nvPicPr>
          <p:cNvPr id="87" name="Google Shape;8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0038" y="667975"/>
            <a:ext cx="6265174" cy="3444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Storage icon of three disks.svg - Wikimedia Commons" id="88" name="Google Shape;8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299" y="2446677"/>
            <a:ext cx="1887050" cy="1850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505300" y="141300"/>
            <a:ext cx="79794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bad new days</a:t>
            </a:r>
            <a:endParaRPr/>
          </a:p>
        </p:txBody>
      </p:sp>
      <p:pic>
        <p:nvPicPr>
          <p:cNvPr id="94" name="Google Shape;9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0038" y="667975"/>
            <a:ext cx="6265174" cy="3444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of a fire that says ' pt-slices ' at the bottom (Provided by Tenor)" id="95" name="Google Shape;9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9525" y="2964412"/>
            <a:ext cx="885500" cy="710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:Storage icon of three disks.svg - Wikimedia Commons" id="96" name="Google Shape;9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299" y="2446677"/>
            <a:ext cx="1887050" cy="185089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of a fire that says ' pt-slices ' at the bottom (Provided by Tenor)" id="97" name="Google Shape;9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9525" y="755225"/>
            <a:ext cx="885500" cy="710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of a fire that says ' pt-slices ' at the bottom (Provided by Tenor)" id="98" name="Google Shape;9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79525" y="1836538"/>
            <a:ext cx="885500" cy="710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of a fire that says ' pt-slices ' at the bottom (Provided by Tenor)" id="99" name="Google Shape;99;p15"/>
          <p:cNvPicPr preferRelativeResize="0"/>
          <p:nvPr/>
        </p:nvPicPr>
        <p:blipFill rotWithShape="1">
          <a:blip r:embed="rId4">
            <a:alphaModFix/>
          </a:blip>
          <a:srcRect b="-14259" l="0" r="-14259" t="0"/>
          <a:stretch/>
        </p:blipFill>
        <p:spPr>
          <a:xfrm>
            <a:off x="5964925" y="933700"/>
            <a:ext cx="610499" cy="489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of a fire that says ' pt-slices ' at the bottom (Provided by Tenor)" id="100" name="Google Shape;100;p15"/>
          <p:cNvPicPr preferRelativeResize="0"/>
          <p:nvPr/>
        </p:nvPicPr>
        <p:blipFill rotWithShape="1">
          <a:blip r:embed="rId4">
            <a:alphaModFix/>
          </a:blip>
          <a:srcRect b="-14259" l="0" r="-14259" t="0"/>
          <a:stretch/>
        </p:blipFill>
        <p:spPr>
          <a:xfrm>
            <a:off x="6841225" y="865513"/>
            <a:ext cx="610499" cy="489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of a fire that says ' pt-slices ' at the bottom (Provided by Tenor)" id="101" name="Google Shape;101;p15"/>
          <p:cNvPicPr preferRelativeResize="0"/>
          <p:nvPr/>
        </p:nvPicPr>
        <p:blipFill rotWithShape="1">
          <a:blip r:embed="rId4">
            <a:alphaModFix/>
          </a:blip>
          <a:srcRect b="-14259" l="0" r="-14259" t="0"/>
          <a:stretch/>
        </p:blipFill>
        <p:spPr>
          <a:xfrm>
            <a:off x="5307700" y="3074713"/>
            <a:ext cx="610499" cy="489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of a fire that says ' pt-slices ' at the bottom (Provided by Tenor)" id="102" name="Google Shape;102;p15"/>
          <p:cNvPicPr preferRelativeResize="0"/>
          <p:nvPr/>
        </p:nvPicPr>
        <p:blipFill rotWithShape="1">
          <a:blip r:embed="rId4">
            <a:alphaModFix/>
          </a:blip>
          <a:srcRect b="-14259" l="0" r="-14259" t="0"/>
          <a:stretch/>
        </p:blipFill>
        <p:spPr>
          <a:xfrm>
            <a:off x="6022075" y="2546750"/>
            <a:ext cx="610499" cy="489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of a fire that says ' pt-slices ' at the bottom (Provided by Tenor)" id="103" name="Google Shape;103;p15"/>
          <p:cNvPicPr preferRelativeResize="0"/>
          <p:nvPr/>
        </p:nvPicPr>
        <p:blipFill rotWithShape="1">
          <a:blip r:embed="rId4">
            <a:alphaModFix/>
          </a:blip>
          <a:srcRect b="-14259" l="0" r="-14259" t="0"/>
          <a:stretch/>
        </p:blipFill>
        <p:spPr>
          <a:xfrm>
            <a:off x="7079350" y="2326938"/>
            <a:ext cx="610499" cy="4896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mail Marketing icon / vector graphics (Provided by Getty Images)" id="104" name="Google Shape;104;p15"/>
          <p:cNvPicPr preferRelativeResize="0"/>
          <p:nvPr/>
        </p:nvPicPr>
        <p:blipFill rotWithShape="1">
          <a:blip r:embed="rId6">
            <a:alphaModFix/>
          </a:blip>
          <a:srcRect b="15511" l="13444" r="10729" t="16187"/>
          <a:stretch/>
        </p:blipFill>
        <p:spPr>
          <a:xfrm>
            <a:off x="3450025" y="1540188"/>
            <a:ext cx="1887048" cy="1699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r">
  <a:themeElements>
    <a:clrScheme name="Simple Light">
      <a:dk1>
        <a:srgbClr val="001633"/>
      </a:dk1>
      <a:lt1>
        <a:srgbClr val="001633"/>
      </a:lt1>
      <a:dk2>
        <a:srgbClr val="001633"/>
      </a:dk2>
      <a:lt2>
        <a:srgbClr val="001633"/>
      </a:lt2>
      <a:accent1>
        <a:srgbClr val="0000FF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0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